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5" r:id="rId3"/>
    <p:sldId id="266" r:id="rId4"/>
    <p:sldId id="267" r:id="rId5"/>
    <p:sldId id="279" r:id="rId6"/>
    <p:sldId id="275" r:id="rId7"/>
    <p:sldId id="277" r:id="rId8"/>
    <p:sldId id="271" r:id="rId9"/>
    <p:sldId id="272" r:id="rId10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B80"/>
    <a:srgbClr val="00CC05"/>
    <a:srgbClr val="D1F1FF"/>
    <a:srgbClr val="0BA2D7"/>
    <a:srgbClr val="0099FF"/>
    <a:srgbClr val="A950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79534" autoAdjust="0"/>
  </p:normalViewPr>
  <p:slideViewPr>
    <p:cSldViewPr>
      <p:cViewPr varScale="1">
        <p:scale>
          <a:sx n="72" d="100"/>
          <a:sy n="72" d="100"/>
        </p:scale>
        <p:origin x="136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in\Documents\&#1050;&#1085;&#1080;&#1075;&#1072;1&#1087;&#1086;&#1088;&#1084;&#1086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507966827372337E-2"/>
          <c:y val="0.11570576101653247"/>
          <c:w val="0.89400814426992437"/>
          <c:h val="0.92466907340553628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3ABD-4CCB-9935-C8C2134F3F41}"/>
              </c:ext>
            </c:extLst>
          </c:dPt>
          <c:dPt>
            <c:idx val="1"/>
            <c:bubble3D val="0"/>
            <c:spPr>
              <a:solidFill>
                <a:srgbClr val="109898"/>
              </a:solidFill>
            </c:spPr>
            <c:extLst>
              <c:ext xmlns:c16="http://schemas.microsoft.com/office/drawing/2014/chart" uri="{C3380CC4-5D6E-409C-BE32-E72D297353CC}">
                <c16:uniqueId val="{00000003-3ABD-4CCB-9935-C8C2134F3F41}"/>
              </c:ext>
            </c:extLst>
          </c:dPt>
          <c:dPt>
            <c:idx val="2"/>
            <c:bubble3D val="0"/>
            <c:spPr>
              <a:solidFill>
                <a:srgbClr val="F85E5E"/>
              </a:solidFill>
            </c:spPr>
            <c:extLst>
              <c:ext xmlns:c16="http://schemas.microsoft.com/office/drawing/2014/chart" uri="{C3380CC4-5D6E-409C-BE32-E72D297353CC}">
                <c16:uniqueId val="{00000005-3ABD-4CCB-9935-C8C2134F3F41}"/>
              </c:ext>
            </c:extLst>
          </c:dPt>
          <c:cat>
            <c:strRef>
              <c:f>Лист1!$H$9:$H$11</c:f>
              <c:strCache>
                <c:ptCount val="3"/>
                <c:pt idx="0">
                  <c:v>Бизнесс-миссии</c:v>
                </c:pt>
                <c:pt idx="1">
                  <c:v>Коллективные стенды</c:v>
                </c:pt>
                <c:pt idx="2">
                  <c:v>Индивидуальные стенды</c:v>
                </c:pt>
              </c:strCache>
            </c:strRef>
          </c:cat>
          <c:val>
            <c:numRef>
              <c:f>Лист1!$I$9:$I$11</c:f>
              <c:numCache>
                <c:formatCode>General</c:formatCode>
                <c:ptCount val="3"/>
                <c:pt idx="0">
                  <c:v>5</c:v>
                </c:pt>
                <c:pt idx="1">
                  <c:v>17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ABD-4CCB-9935-C8C2134F3F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0"/>
        <c:holeSize val="70"/>
      </c:doughnut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B32A77-8780-46AC-8623-0717DC6720DB}" type="datetimeFigureOut">
              <a:rPr lang="ru-RU" smtClean="0"/>
              <a:t>31.07.2019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8D210-F1E6-4EFB-87B6-E400B2B427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150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67311-9A31-4479-80C1-D1B3E9AC47CA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DB031-77D7-4D49-8BCA-F0533A473D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483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DB031-77D7-4D49-8BCA-F0533A473D9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956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DB031-77D7-4D49-8BCA-F0533A473D9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956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DB031-77D7-4D49-8BCA-F0533A473D9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956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DB031-77D7-4D49-8BCA-F0533A473D9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956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DB031-77D7-4D49-8BCA-F0533A473D9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956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DB031-77D7-4D49-8BCA-F0533A473D9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956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1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eg"/><Relationship Id="rId18" Type="http://schemas.openxmlformats.org/officeDocument/2006/relationships/image" Target="../media/image34.jpeg"/><Relationship Id="rId3" Type="http://schemas.openxmlformats.org/officeDocument/2006/relationships/chart" Target="../charts/chart1.xml"/><Relationship Id="rId21" Type="http://schemas.openxmlformats.org/officeDocument/2006/relationships/image" Target="../media/image37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gif"/><Relationship Id="rId2" Type="http://schemas.openxmlformats.org/officeDocument/2006/relationships/image" Target="../media/image3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gif"/><Relationship Id="rId5" Type="http://schemas.openxmlformats.org/officeDocument/2006/relationships/image" Target="../media/image21.png"/><Relationship Id="rId15" Type="http://schemas.openxmlformats.org/officeDocument/2006/relationships/image" Target="../media/image31.jpeg"/><Relationship Id="rId23" Type="http://schemas.openxmlformats.org/officeDocument/2006/relationships/image" Target="../media/image39.gif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home\Desktop\Безымянный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32"/>
            <a:ext cx="9144000" cy="7023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0218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home\Downloads\lt028048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048"/>
          </a:xfrm>
          <a:prstGeom prst="rect">
            <a:avLst/>
          </a:prstGeom>
          <a:noFill/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305932" y="132856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1" name="Picture 2" descr="C:\Users\home\Desktop\Безымянный-1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915816" y="404664"/>
            <a:ext cx="6312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ЗАДАЧИ ЦЕНТРА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1" name="Picture 3" descr="ÐÐ°ÑÑÐ¸Ð½ÐºÐ¸ Ð¿Ð¾ Ð·Ð°Ð¿ÑÐ¾ÑÑ Ð¸ÐºÐ¾Ð½ÐºÐ° ÑÐ¾ÑÑ Ð¿Ð½Ð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132856"/>
            <a:ext cx="1872208" cy="18722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293" name="Picture 5" descr="C:\Users\Grin\Documents\Рисунок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2204864"/>
            <a:ext cx="1919287" cy="19192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294" name="Picture 6" descr="C:\Users\Grin\Documents\Рисунок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2492896"/>
            <a:ext cx="1590675" cy="1590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-324544" y="3989382"/>
            <a:ext cx="33974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УВЕЛИЧЕНИЯ </a:t>
            </a:r>
          </a:p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ОБЪЕМОВ НЕСЫРЬЕВОГО ЭКСПОРТА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15816" y="3933056"/>
            <a:ext cx="33974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УВЕЛИЧЕНИЯ КОЛИЧЕСТВА ЭКСПОРТЁРОВ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27086" y="3933056"/>
            <a:ext cx="33974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УВЕЛИЧЕНИЯ </a:t>
            </a:r>
          </a:p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ОБЪЕМОВ </a:t>
            </a:r>
          </a:p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ЭКСПОРТА УСЛУГ </a:t>
            </a:r>
          </a:p>
        </p:txBody>
      </p:sp>
    </p:spTree>
    <p:extLst>
      <p:ext uri="{BB962C8B-B14F-4D97-AF65-F5344CB8AC3E}">
        <p14:creationId xmlns:p14="http://schemas.microsoft.com/office/powerpoint/2010/main" val="4140390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C:\Users\home\Downloads\lt028048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04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76056" y="1974031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НАЧИНАЮЩИЕ ЭКСПОРТЕРЫ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504" y="1978585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ОПЫТНЫЕ </a:t>
            </a:r>
          </a:p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ЭКСПОРТЕРЫ</a:t>
            </a:r>
          </a:p>
        </p:txBody>
      </p:sp>
      <p:pic>
        <p:nvPicPr>
          <p:cNvPr id="11" name="Picture 2" descr="C:\Users\home\Desktop\Безымянный-1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831128" y="404664"/>
            <a:ext cx="6312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ЦЕЛЕВАЯ АУДИТОРИЯ - СМСП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4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/>
          <a:srcRect l="1459" r="4106"/>
          <a:stretch>
            <a:fillRect/>
          </a:stretch>
        </p:blipFill>
        <p:spPr bwMode="auto">
          <a:xfrm>
            <a:off x="-1" y="3429000"/>
            <a:ext cx="4864221" cy="3429000"/>
          </a:xfrm>
          <a:prstGeom prst="rect">
            <a:avLst/>
          </a:prstGeom>
          <a:noFill/>
        </p:spPr>
      </p:pic>
      <p:pic>
        <p:nvPicPr>
          <p:cNvPr id="10248" name="Picture 8" descr="ÐÐ°ÑÑÐ¸Ð½ÐºÐ¸ Ð¿Ð¾ Ð·Ð°Ð¿ÑÐ¾ÑÑ Ð¼ÑÐ¶ÑÐ¸Ð½Ð° ÑÐ¸Ð´Ð¸Ñ Ð±ÐµÐ· ÑÐ°Ð±Ð¾ÑÑ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53269" y="3429000"/>
            <a:ext cx="4490731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5091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C:\Users\home\Downloads\lt028048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048"/>
          </a:xfrm>
          <a:prstGeom prst="rect">
            <a:avLst/>
          </a:prstGeom>
          <a:noFill/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691680" y="1328564"/>
            <a:ext cx="619268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80528" y="2937718"/>
            <a:ext cx="2520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Консультации </a:t>
            </a: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вопросам экспорта</a:t>
            </a:r>
            <a:endParaRPr lang="ru-RU" sz="1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-348208" y="5733256"/>
            <a:ext cx="3048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Поиск партнёров </a:t>
            </a:r>
          </a:p>
          <a:p>
            <a:pPr lvl="0"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рубежом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3068960"/>
            <a:ext cx="2327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Подготовка/</a:t>
            </a:r>
          </a:p>
          <a:p>
            <a:pPr lvl="0"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экспертиза </a:t>
            </a:r>
          </a:p>
          <a:p>
            <a:pPr lvl="0"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контракта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732240" y="3214717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Услуги </a:t>
            </a:r>
          </a:p>
          <a:p>
            <a:pPr lvl="0"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перевода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507940" y="3203684"/>
            <a:ext cx="3144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Обучение ВЭД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267744" y="5674022"/>
            <a:ext cx="2376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Выставочно-ярмарочные мероприятия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644008" y="5734997"/>
            <a:ext cx="2327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Международные бизнес-миссии</a:t>
            </a:r>
          </a:p>
        </p:txBody>
      </p:sp>
      <p:pic>
        <p:nvPicPr>
          <p:cNvPr id="26" name="Picture 2" descr="C:\Users\home\Desktop\Безымянный-1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2831128" y="476672"/>
            <a:ext cx="6312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УСЛУГИ ЦЕНТРА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3" name="Picture 1" descr="C:\Users\Grin\Documents\Рисунок7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7544" y="1700808"/>
            <a:ext cx="1279525" cy="12858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5" name="Picture 3" descr="C:\Users\Grin\Documents\Рисунок9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699792" y="1806897"/>
            <a:ext cx="1524000" cy="12620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6" name="Picture 4" descr="C:\Users\Grin\Documents\Рисунок10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00259" y="4306724"/>
            <a:ext cx="1267685" cy="12105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7" name="Picture 5" descr="C:\Users\Grin\Documents\Рисунок11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139283" y="1757685"/>
            <a:ext cx="1304925" cy="13112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8" name="Picture 6" descr="C:\Users\Grin\Documents\Рисунок12.png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11262" y="4052540"/>
            <a:ext cx="1536700" cy="15367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9" name="Picture 7" descr="C:\Users\Grin\Documents\Рисунок13.png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202834" y="1581745"/>
            <a:ext cx="1524000" cy="1524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200" name="Picture 8" descr="C:\Users\Grin\Documents\Рисунок14.png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788024" y="3994497"/>
            <a:ext cx="1889125" cy="1882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DAEA270-551B-40D3-8FBF-269890F8115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293096"/>
            <a:ext cx="1209280" cy="1277408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1EA48FE-9288-4357-B20D-240634FE7526}"/>
              </a:ext>
            </a:extLst>
          </p:cNvPr>
          <p:cNvSpPr/>
          <p:nvPr/>
        </p:nvSpPr>
        <p:spPr>
          <a:xfrm>
            <a:off x="7005972" y="5592142"/>
            <a:ext cx="18145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Размещение на электронных торговых площадках</a:t>
            </a:r>
          </a:p>
        </p:txBody>
      </p:sp>
    </p:spTree>
    <p:extLst>
      <p:ext uri="{BB962C8B-B14F-4D97-AF65-F5344CB8AC3E}">
        <p14:creationId xmlns:p14="http://schemas.microsoft.com/office/powerpoint/2010/main" val="3160395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C:\Users\home\Downloads\lt028048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048"/>
          </a:xfrm>
          <a:prstGeom prst="rect">
            <a:avLst/>
          </a:prstGeom>
          <a:noFill/>
        </p:spPr>
      </p:pic>
      <p:pic>
        <p:nvPicPr>
          <p:cNvPr id="26" name="Picture 2" descr="C:\Users\home\Desktop\Безымянный-1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2831128" y="476672"/>
            <a:ext cx="6312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ЭЛЕКТРОННАЯ КОММЕРЦИЯ</a:t>
            </a:r>
          </a:p>
        </p:txBody>
      </p:sp>
      <p:pic>
        <p:nvPicPr>
          <p:cNvPr id="60" name="Picture 14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5" cstate="print"/>
          <a:srcRect t="28530" b="32558"/>
          <a:stretch/>
        </p:blipFill>
        <p:spPr bwMode="auto">
          <a:xfrm>
            <a:off x="539552" y="3016238"/>
            <a:ext cx="3096344" cy="1204850"/>
          </a:xfrm>
          <a:prstGeom prst="rect">
            <a:avLst/>
          </a:prstGeom>
          <a:noFill/>
        </p:spPr>
      </p:pic>
      <p:pic>
        <p:nvPicPr>
          <p:cNvPr id="61" name="Picture 18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6" cstate="print"/>
          <a:srcRect t="27317" b="17399"/>
          <a:stretch/>
        </p:blipFill>
        <p:spPr bwMode="auto">
          <a:xfrm>
            <a:off x="3872984" y="3016238"/>
            <a:ext cx="5163512" cy="1204850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248DB5-B776-4460-9359-5CD078C6143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6" t="-9" r="6740"/>
          <a:stretch/>
        </p:blipFill>
        <p:spPr>
          <a:xfrm>
            <a:off x="3059832" y="4437112"/>
            <a:ext cx="280831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897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" name="Picture 2" descr="C:\Users\home\Desktop\Безымянный-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771800" y="188640"/>
            <a:ext cx="6312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ОБУЧЕНИЕ ЭКСПОРТУ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850767"/>
              </p:ext>
            </p:extLst>
          </p:nvPr>
        </p:nvGraphicFramePr>
        <p:xfrm>
          <a:off x="251520" y="1340768"/>
          <a:ext cx="8640961" cy="50982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4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6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957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Семинары 2019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212" marR="54212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212" marR="5421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28-29 августа</a:t>
                      </a:r>
                    </a:p>
                  </a:txBody>
                  <a:tcPr marL="54212" marR="542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«Введение в экспорт: жизненный цикл экспортного проекта»</a:t>
                      </a:r>
                    </a:p>
                  </a:txBody>
                  <a:tcPr marL="54212" marR="5421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2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 сентября</a:t>
                      </a:r>
                    </a:p>
                  </a:txBody>
                  <a:tcPr marL="54212" marR="542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«Эффективный маркетинг для экспортеров»</a:t>
                      </a:r>
                    </a:p>
                  </a:txBody>
                  <a:tcPr marL="54212" marR="5421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 сентября</a:t>
                      </a:r>
                    </a:p>
                  </a:txBody>
                  <a:tcPr marL="54212" marR="542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«Деловая коммуникация в экспортной деятельности»</a:t>
                      </a:r>
                    </a:p>
                  </a:txBody>
                  <a:tcPr marL="54212" marR="5421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октября</a:t>
                      </a:r>
                    </a:p>
                  </a:txBody>
                  <a:tcPr marL="54212" marR="542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«Правовое обеспечение экспортной деятельности»</a:t>
                      </a:r>
                    </a:p>
                  </a:txBody>
                  <a:tcPr marL="54212" marR="5421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7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16-17 октября</a:t>
                      </a:r>
                    </a:p>
                  </a:txBody>
                  <a:tcPr marL="54212" marR="542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«Управление финансовыми ресурсами»</a:t>
                      </a:r>
                    </a:p>
                  </a:txBody>
                  <a:tcPr marL="54212" marR="54212" marT="0" marB="0" anchor="ctr"/>
                </a:tc>
                <a:extLst>
                  <a:ext uri="{0D108BD9-81ED-4DB2-BD59-A6C34878D82A}">
                    <a16:rowId xmlns:a16="http://schemas.microsoft.com/office/drawing/2014/main" val="3855669362"/>
                  </a:ext>
                </a:extLst>
              </a:tr>
              <a:tr h="41331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 октября</a:t>
                      </a:r>
                    </a:p>
                  </a:txBody>
                  <a:tcPr marL="54212" marR="542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«Документационное обеспечение экспортной деятельности»</a:t>
                      </a:r>
                    </a:p>
                  </a:txBody>
                  <a:tcPr marL="54212" marR="54212" marT="0" marB="0" anchor="ctr"/>
                </a:tc>
                <a:extLst>
                  <a:ext uri="{0D108BD9-81ED-4DB2-BD59-A6C34878D82A}">
                    <a16:rowId xmlns:a16="http://schemas.microsoft.com/office/drawing/2014/main" val="214242669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 ноября</a:t>
                      </a:r>
                    </a:p>
                  </a:txBody>
                  <a:tcPr marL="54212" marR="542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«Таможенное оформление экспортных операций»</a:t>
                      </a:r>
                    </a:p>
                  </a:txBody>
                  <a:tcPr marL="54212" marR="54212" marT="0" marB="0" anchor="ctr"/>
                </a:tc>
                <a:extLst>
                  <a:ext uri="{0D108BD9-81ED-4DB2-BD59-A6C34878D82A}">
                    <a16:rowId xmlns:a16="http://schemas.microsoft.com/office/drawing/2014/main" val="289220167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 ноября</a:t>
                      </a:r>
                    </a:p>
                  </a:txBody>
                  <a:tcPr marL="54212" marR="542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«Логистика в экспортной деятельности»</a:t>
                      </a:r>
                    </a:p>
                  </a:txBody>
                  <a:tcPr marL="54212" marR="54212" marT="0" marB="0" anchor="ctr"/>
                </a:tc>
                <a:extLst>
                  <a:ext uri="{0D108BD9-81ED-4DB2-BD59-A6C34878D82A}">
                    <a16:rowId xmlns:a16="http://schemas.microsoft.com/office/drawing/2014/main" val="4029115051"/>
                  </a:ext>
                </a:extLst>
              </a:tr>
              <a:tr h="40327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 ноября</a:t>
                      </a:r>
                    </a:p>
                  </a:txBody>
                  <a:tcPr marL="54212" marR="542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«Возможности онлайн-торговли для экспортеров»</a:t>
                      </a:r>
                    </a:p>
                  </a:txBody>
                  <a:tcPr marL="54212" marR="54212" marT="0" marB="0" anchor="ctr"/>
                </a:tc>
                <a:extLst>
                  <a:ext uri="{0D108BD9-81ED-4DB2-BD59-A6C34878D82A}">
                    <a16:rowId xmlns:a16="http://schemas.microsoft.com/office/drawing/2014/main" val="1952278983"/>
                  </a:ext>
                </a:extLst>
              </a:tr>
              <a:tr h="3510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декабря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«Налоговые аспекты экспортной деятельности»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6978160"/>
                  </a:ext>
                </a:extLst>
              </a:tr>
              <a:tr h="455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11-12 декабря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«Продукты группы Российского экспортного центра»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6740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2" descr="C:\Users\home\Desktop\Безымянный-1.tif"/>
          <p:cNvPicPr>
            <a:picLocks noChangeAspect="1" noChangeArrowheads="1"/>
          </p:cNvPicPr>
          <p:nvPr/>
        </p:nvPicPr>
        <p:blipFill rotWithShape="1">
          <a:blip r:embed="rId2" cstate="print"/>
          <a:srcRect t="14965" b="13153"/>
          <a:stretch/>
        </p:blipFill>
        <p:spPr bwMode="auto">
          <a:xfrm>
            <a:off x="47219" y="0"/>
            <a:ext cx="9144000" cy="1067291"/>
          </a:xfrm>
          <a:prstGeom prst="rect">
            <a:avLst/>
          </a:prstGeom>
          <a:noFill/>
        </p:spPr>
      </p:pic>
      <p:sp>
        <p:nvSpPr>
          <p:cNvPr id="61" name="TextBox 60"/>
          <p:cNvSpPr txBox="1"/>
          <p:nvPr/>
        </p:nvSpPr>
        <p:spPr>
          <a:xfrm>
            <a:off x="5076056" y="883741"/>
            <a:ext cx="3978442" cy="6001643"/>
          </a:xfrm>
          <a:prstGeom prst="rect">
            <a:avLst/>
          </a:prstGeom>
          <a:solidFill>
            <a:srgbClr val="009999">
              <a:alpha val="49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32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386241" y="1435159"/>
            <a:ext cx="2782155" cy="2674016"/>
          </a:xfrm>
          <a:prstGeom prst="ellipse">
            <a:avLst/>
          </a:prstGeom>
          <a:solidFill>
            <a:srgbClr val="5DBBAA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43" name="Диаграмма 42"/>
          <p:cNvGraphicFramePr/>
          <p:nvPr>
            <p:extLst>
              <p:ext uri="{D42A27DB-BD31-4B8C-83A1-F6EECF244321}">
                <p14:modId xmlns:p14="http://schemas.microsoft.com/office/powerpoint/2010/main" val="4157208085"/>
              </p:ext>
            </p:extLst>
          </p:nvPr>
        </p:nvGraphicFramePr>
        <p:xfrm>
          <a:off x="742710" y="587857"/>
          <a:ext cx="3761535" cy="4165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1711988" y="1910392"/>
            <a:ext cx="213065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26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выездных мероприятий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61071" y="4647739"/>
            <a:ext cx="108659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  <a:t>21</a:t>
            </a:r>
          </a:p>
          <a:p>
            <a:endParaRPr lang="ru-RU" sz="4000" b="1" dirty="0">
              <a:solidFill>
                <a:srgbClr val="0099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34293" y="4636024"/>
            <a:ext cx="48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ED5555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84957" y="4654812"/>
            <a:ext cx="540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4000" b="1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3533" y="5530595"/>
            <a:ext cx="1890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  <a:t>коллективных стендов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95936" y="5463164"/>
            <a:ext cx="1458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бизнес-</a:t>
            </a:r>
          </a:p>
          <a:p>
            <a:r>
              <a:rPr lang="ru-RU" sz="16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миссий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808547" y="5522400"/>
            <a:ext cx="2215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ED5555"/>
                </a:solidFill>
                <a:latin typeface="Arial" pitchFamily="34" charset="0"/>
                <a:cs typeface="Arial" pitchFamily="34" charset="0"/>
              </a:rPr>
              <a:t>индивидуальных стенда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4904248" y="1035411"/>
            <a:ext cx="4204256" cy="5895025"/>
            <a:chOff x="4904248" y="1035411"/>
            <a:chExt cx="4204256" cy="5895025"/>
          </a:xfrm>
        </p:grpSpPr>
        <p:pic>
          <p:nvPicPr>
            <p:cNvPr id="62" name="Picture 2" descr="http://nasha-rodina.ru/wp-content/uploads/2013/07/rossiyskiy-flag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53110" y="1035411"/>
              <a:ext cx="861742" cy="57224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3" name="TextBox 62"/>
            <p:cNvSpPr txBox="1"/>
            <p:nvPr/>
          </p:nvSpPr>
          <p:spPr>
            <a:xfrm>
              <a:off x="5254796" y="1618337"/>
              <a:ext cx="864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Россия</a:t>
              </a:r>
            </a:p>
          </p:txBody>
        </p:sp>
        <p:pic>
          <p:nvPicPr>
            <p:cNvPr id="64" name="Picture 4" descr="https://flagof.ru/wp-content/uploads/2018/10/Simplified_Flag_of_Iran-1024x694.png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665760" y="1041474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5" name="TextBox 64"/>
            <p:cNvSpPr txBox="1"/>
            <p:nvPr/>
          </p:nvSpPr>
          <p:spPr>
            <a:xfrm>
              <a:off x="6665760" y="1618337"/>
              <a:ext cx="8575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Иран</a:t>
              </a:r>
            </a:p>
          </p:txBody>
        </p:sp>
        <p:pic>
          <p:nvPicPr>
            <p:cNvPr id="66" name="Picture 6" descr="https://flagof.ru/wp-content/uploads/2018/10/11-1.jpg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958487" y="1041474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7" name="Picture 8" descr="https://urologia.msk.ru/wp-content/uploads/2016/11/Ottoman_Empire_Flag.jpg"/>
            <p:cNvPicPr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254452" y="1926114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8" name="Picture 10" descr="https://urologia.msk.ru/wp-content/uploads/2016/11/Flag_of_Norway.png"/>
            <p:cNvPicPr>
              <a:picLocks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644665" y="1893481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9" name="Picture 12" descr="https://snappygoat.com/b/fb5b2519143c4acb407d85df40118cfde244ff08"/>
            <p:cNvPicPr>
              <a:picLocks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958487" y="1886563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0" name="Picture 14" descr="https://flour.farm/wp-content/uploads/2017/12/korea-flag.png"/>
            <p:cNvPicPr>
              <a:picLocks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254452" y="2765350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1" name="Picture 16" descr="https://node01.flagstat.net/picture/flag-of-mongolia.gif"/>
            <p:cNvPicPr>
              <a:picLocks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665760" y="2765350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2" name="Picture 18" descr="https://vkosmosgo.ru/wp-content/uploads/2014/09/%D0%9A%D1%83%D0%B1%D0%B0-1.jpg"/>
            <p:cNvPicPr>
              <a:picLocks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979942" y="2765905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3" name="Picture 20" descr="http://www.rsn-chel.ru/wp-content/uploads/2017/10/FreeVector-Serbian-Flag-Vector.jpg"/>
            <p:cNvPicPr>
              <a:picLocks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254796" y="3591363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4" name="Picture 22" descr="https://flagof.ru/wp-content/uploads/2018/10/united-arab-emirates-flag.jpg"/>
            <p:cNvPicPr>
              <a:picLocks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659334" y="3581586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5" name="Picture 24" descr="https://ak7.picdn.net/shutterstock/videos/23362207/thumb/8.jpg"/>
            <p:cNvPicPr>
              <a:picLocks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958487" y="3592455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6" name="Picture 26" descr="https://urologia.msk.ru/wp-content/uploads/2016/11/flag_belarusi.png"/>
            <p:cNvPicPr>
              <a:picLocks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5254796" y="4412001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7" name="Picture 28" descr="https://avatars.mds.yandex.net/get-pdb/1008348/15a577ab-d263-414b-a8d5-dc49b5f3bf71/s1200?webp=false"/>
            <p:cNvPicPr>
              <a:picLocks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19666" y="4412001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8" name="Picture 41" descr="C:\Users\Grin\Downloads\14950191006525855758_1200x630.jpg"/>
            <p:cNvPicPr>
              <a:picLocks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7958487" y="4412001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9" name="Picture 43" descr="https://vize-ankara.com/wp-content/uploads/2016/11/alman-bayragi.png"/>
            <p:cNvPicPr>
              <a:picLocks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5254796" y="5259709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0" name="Picture 45" descr="https://upload.wikimedia.org/wikipedia/commons/thumb/2/2a/Flag_of_Argentina_%281816%29.svg/1568px-Flag_of_Argentina_%281816%29.svg.png"/>
            <p:cNvPicPr>
              <a:picLocks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6644665" y="5249185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1" name="Picture 47" descr="http://flagmart.ru/upload/iblock/adc/adcc30790f44e8f3ce9bda9147f2c4aa.jpg"/>
            <p:cNvPicPr>
              <a:picLocks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7973904" y="5259709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2" name="Picture 49" descr="https://upload.wikimedia.org/wikipedia/commons/thumb/2/21/Flag_of_Vietnam.svg/1200px-Flag_of_Vietnam.svg.png"/>
            <p:cNvPicPr>
              <a:picLocks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6147982" y="6077215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3" name="Picture 51" descr="https://www.solasolv.com/wp-content/uploads/2017/04/Japan-Flag-1024x576.gif"/>
            <p:cNvPicPr>
              <a:picLocks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7476365" y="6077215"/>
              <a:ext cx="860400" cy="5724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4" name="TextBox 83"/>
            <p:cNvSpPr txBox="1"/>
            <p:nvPr/>
          </p:nvSpPr>
          <p:spPr>
            <a:xfrm>
              <a:off x="7958487" y="1598533"/>
              <a:ext cx="9535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Австрия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259704" y="2457573"/>
              <a:ext cx="882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Турция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904248" y="3284678"/>
              <a:ext cx="15932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Южная Корея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232549" y="4120258"/>
              <a:ext cx="882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Сербия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156588" y="4946495"/>
              <a:ext cx="10885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Беларусь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079270" y="5821585"/>
              <a:ext cx="11888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Германия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619666" y="2457572"/>
              <a:ext cx="1030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Норвегия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970939" y="2457571"/>
              <a:ext cx="8576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Чехия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521262" y="3285539"/>
              <a:ext cx="11482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Монголия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048732" y="3303682"/>
              <a:ext cx="702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Куба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744369" y="4153986"/>
              <a:ext cx="702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ОАЭ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7831475" y="4145062"/>
              <a:ext cx="1242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Финляндия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714238" y="4959810"/>
              <a:ext cx="7020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Китай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7711780" y="4951932"/>
              <a:ext cx="13967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Азербайджан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578182" y="5806196"/>
              <a:ext cx="11335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Аргентина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919738" y="5798001"/>
              <a:ext cx="108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Казахстан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045885" y="6622659"/>
              <a:ext cx="10146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Вьетнам 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505065" y="6595956"/>
              <a:ext cx="9270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Япония</a:t>
              </a:r>
            </a:p>
          </p:txBody>
        </p:sp>
      </p:grpSp>
      <p:sp>
        <p:nvSpPr>
          <p:cNvPr id="5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04257" y="6492878"/>
            <a:ext cx="338251" cy="365125"/>
          </a:xfrm>
        </p:spPr>
        <p:txBody>
          <a:bodyPr/>
          <a:lstStyle/>
          <a:p>
            <a:pPr>
              <a:defRPr/>
            </a:pPr>
            <a:fld id="{148ECE58-DD8F-41A7-82C0-941C977FA5B8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30" name="TextBox 129"/>
          <p:cNvSpPr txBox="1"/>
          <p:nvPr/>
        </p:nvSpPr>
        <p:spPr>
          <a:xfrm>
            <a:off x="2795632" y="272035"/>
            <a:ext cx="6312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ВЫЕЗДНЫЕ МЕРОПРИЯТИЯ 2019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734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home\Downloads\consalting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0755"/>
            <a:ext cx="9144000" cy="6097245"/>
          </a:xfrm>
          <a:prstGeom prst="rect">
            <a:avLst/>
          </a:prstGeom>
          <a:noFill/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704735" y="1242521"/>
            <a:ext cx="7704856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6600" b="1" dirty="0">
              <a:solidFill>
                <a:schemeClr val="tx1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95536" y="1421160"/>
            <a:ext cx="8496944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4000" dirty="0">
              <a:solidFill>
                <a:schemeClr val="tx1"/>
              </a:solidFill>
            </a:endParaRPr>
          </a:p>
        </p:txBody>
      </p:sp>
      <p:pic>
        <p:nvPicPr>
          <p:cNvPr id="8195" name="Picture 3" descr="C:\Users\home\Desktop\презен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85561">
            <a:off x="161060" y="4185562"/>
            <a:ext cx="5112568" cy="1877039"/>
          </a:xfrm>
          <a:prstGeom prst="rect">
            <a:avLst/>
          </a:prstGeom>
          <a:noFill/>
        </p:spPr>
      </p:pic>
      <p:pic>
        <p:nvPicPr>
          <p:cNvPr id="12" name="Picture 2" descr="C:\Users\home\Desktop\Безымянный-1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831128" y="404664"/>
            <a:ext cx="6312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СКОЛЬКО СТОЯТ УСЛУГИ ?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295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home\Downloads\lt028048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735" y="952"/>
            <a:ext cx="9180512" cy="6857048"/>
          </a:xfrm>
          <a:prstGeom prst="rect">
            <a:avLst/>
          </a:prstGeom>
          <a:noFill/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704735" y="1242521"/>
            <a:ext cx="7704856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6600" b="1" dirty="0">
              <a:solidFill>
                <a:schemeClr val="tx1"/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556048" y="142116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27883" y="2138080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2400" b="1" dirty="0">
              <a:latin typeface="MagistralC" pitchFamily="82" charset="0"/>
            </a:endParaRPr>
          </a:p>
        </p:txBody>
      </p:sp>
      <p:pic>
        <p:nvPicPr>
          <p:cNvPr id="17" name="Picture 2" descr="C:\Users\home\Desktop\Безымянный-1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484784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831128" y="404664"/>
            <a:ext cx="6312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КОНТАКТНАЯ ИНФОРМАЦИЯ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9" name="Picture 1" descr="C:\Users\Grin\Documents\Рисунок4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83568" y="5433030"/>
            <a:ext cx="288032" cy="288032"/>
          </a:xfrm>
          <a:prstGeom prst="rect">
            <a:avLst/>
          </a:prstGeom>
          <a:noFill/>
        </p:spPr>
      </p:pic>
      <p:pic>
        <p:nvPicPr>
          <p:cNvPr id="2050" name="Picture 2" descr="C:\Users\Grin\Documents\Рисунок5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1560" y="4928974"/>
            <a:ext cx="432048" cy="432048"/>
          </a:xfrm>
          <a:prstGeom prst="rect">
            <a:avLst/>
          </a:prstGeom>
          <a:noFill/>
        </p:spPr>
      </p:pic>
      <p:pic>
        <p:nvPicPr>
          <p:cNvPr id="2051" name="Picture 3" descr="C:\Users\Grin\Documents\Рисунок6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83568" y="5865078"/>
            <a:ext cx="288032" cy="28803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611560" y="3040291"/>
            <a:ext cx="4212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ЦЕНТР ПОДДЕРЖКИ ЭКСПОРТА</a:t>
            </a:r>
          </a:p>
          <a:p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РЕСПУБЛИКИ БАШКОРТОСТАН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616" y="4973106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450057, г. Уфа, ул.Пушкина, 95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616" y="5805264"/>
            <a:ext cx="341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exportcenter@bashkortostan.ru</a:t>
            </a:r>
            <a:endParaRPr lang="ru-RU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15616" y="5373216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www.bashexport.com</a:t>
            </a:r>
            <a:endParaRPr lang="ru-RU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2" name="Picture 8" descr="http://www.holoddom.ru/wp-content/uploads/2018/09/aTeX6zkyc-768x778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25526"/>
            <a:ext cx="339217" cy="34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4898" y="4528864"/>
            <a:ext cx="2376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246 68 16, 246 68 15</a:t>
            </a:r>
          </a:p>
        </p:txBody>
      </p:sp>
    </p:spTree>
    <p:extLst>
      <p:ext uri="{BB962C8B-B14F-4D97-AF65-F5344CB8AC3E}">
        <p14:creationId xmlns:p14="http://schemas.microsoft.com/office/powerpoint/2010/main" val="3302924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1925</TotalTime>
  <Words>231</Words>
  <Application>Microsoft Office PowerPoint</Application>
  <PresentationFormat>Экран (4:3)</PresentationFormat>
  <Paragraphs>105</Paragraphs>
  <Slides>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MagistralC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поддержки экспорта Республики Башкортостан</dc:title>
  <dc:creator>Халитов Ильдус Винерович</dc:creator>
  <cp:lastModifiedBy>Nik Babkin</cp:lastModifiedBy>
  <cp:revision>192</cp:revision>
  <cp:lastPrinted>2019-06-18T13:05:00Z</cp:lastPrinted>
  <dcterms:created xsi:type="dcterms:W3CDTF">2017-09-26T13:23:51Z</dcterms:created>
  <dcterms:modified xsi:type="dcterms:W3CDTF">2019-07-31T12:23:14Z</dcterms:modified>
</cp:coreProperties>
</file>